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71" r:id="rId11"/>
    <p:sldId id="272" r:id="rId12"/>
    <p:sldId id="273" r:id="rId13"/>
    <p:sldId id="274" r:id="rId14"/>
    <p:sldId id="27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27" autoAdjust="0"/>
  </p:normalViewPr>
  <p:slideViewPr>
    <p:cSldViewPr>
      <p:cViewPr>
        <p:scale>
          <a:sx n="107" d="100"/>
          <a:sy n="107" d="100"/>
        </p:scale>
        <p:origin x="-894" y="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09AA5-F037-4F6C-AB08-FFD890F3C643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92C23-0741-4355-8A25-58D7F3EC6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874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Инфографика</a:t>
            </a:r>
            <a:r>
              <a:rPr lang="ru-RU" dirty="0" smtClean="0"/>
              <a:t> </a:t>
            </a:r>
            <a:r>
              <a:rPr lang="ru-RU" dirty="0" err="1" smtClean="0"/>
              <a:t>риа</a:t>
            </a:r>
            <a:r>
              <a:rPr lang="ru-RU" dirty="0" smtClean="0"/>
              <a:t>-новости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92C23-0741-4355-8A25-58D7F3EC668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010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Фотографии взяты с фотобанка Лори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92C23-0741-4355-8A25-58D7F3EC668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7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Использованы фотографии с </a:t>
            </a:r>
            <a:r>
              <a:rPr lang="ru-RU" dirty="0" err="1" smtClean="0"/>
              <a:t>яндекс</a:t>
            </a:r>
            <a:r>
              <a:rPr lang="ru-RU" dirty="0" smtClean="0"/>
              <a:t>-картинки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92C23-0741-4355-8A25-58D7F3EC6687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9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Программа семинара для педагогов</a:t>
            </a:r>
            <a:br>
              <a:rPr lang="ru-RU" dirty="0"/>
            </a:br>
            <a:r>
              <a:rPr lang="ru-RU" dirty="0"/>
              <a:t>по проблеме работы с детьми-</a:t>
            </a:r>
            <a:r>
              <a:rPr lang="ru-RU" dirty="0" err="1"/>
              <a:t>аутистами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56992"/>
            <a:ext cx="6629400" cy="1161251"/>
          </a:xfrm>
        </p:spPr>
        <p:txBody>
          <a:bodyPr>
            <a:normAutofit/>
          </a:bodyPr>
          <a:lstStyle/>
          <a:p>
            <a:r>
              <a:rPr lang="ru-RU" dirty="0" smtClean="0"/>
              <a:t>ПОРТРЕТ </a:t>
            </a:r>
            <a:r>
              <a:rPr lang="ru-RU" smtClean="0"/>
              <a:t>аутистА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41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640960" cy="1039427"/>
          </a:xfrm>
        </p:spPr>
        <p:txBody>
          <a:bodyPr>
            <a:normAutofit/>
          </a:bodyPr>
          <a:lstStyle/>
          <a:p>
            <a:r>
              <a:rPr lang="ru-RU" sz="2700" b="1" dirty="0" err="1" smtClean="0"/>
              <a:t>анималотерапия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5" y="1844824"/>
            <a:ext cx="3233893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216" y="4616375"/>
            <a:ext cx="1883648" cy="1883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040" y="3172008"/>
            <a:ext cx="3576722" cy="23861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2600828" y="5013176"/>
            <a:ext cx="1971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пет-терапия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80112" y="5805264"/>
            <a:ext cx="252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иппотерапия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84040" y="4135128"/>
            <a:ext cx="2799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дельфинотерапия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2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Концепция ТЕАССН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9" y="1776299"/>
            <a:ext cx="1728192" cy="12275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7497" y="3573016"/>
            <a:ext cx="3329960" cy="19149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2195736" y="2217638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1.Существенная роль сотрудничества с родителями.  </a:t>
            </a:r>
          </a:p>
          <a:p>
            <a:r>
              <a:rPr lang="ru-RU" dirty="0" smtClean="0"/>
              <a:t>2.Понимание </a:t>
            </a:r>
            <a:r>
              <a:rPr lang="ru-RU" dirty="0"/>
              <a:t>значительных отличий </a:t>
            </a:r>
            <a:r>
              <a:rPr lang="ru-RU" dirty="0" err="1"/>
              <a:t>аутистов</a:t>
            </a:r>
            <a:r>
              <a:rPr lang="ru-RU" dirty="0"/>
              <a:t> друг от друга (интересов, сильных / слабых сторон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3140968"/>
            <a:ext cx="51125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3.Необходимость полноты информации о способностях, интересах и специфических проблемах ребёнка-</a:t>
            </a:r>
            <a:r>
              <a:rPr lang="ru-RU" dirty="0" err="1"/>
              <a:t>аутиста</a:t>
            </a:r>
            <a:r>
              <a:rPr lang="ru-RU" dirty="0"/>
              <a:t> в различных сферах жизни для индивидуального подбора и адаптации развивающей программы.</a:t>
            </a:r>
          </a:p>
          <a:p>
            <a:r>
              <a:rPr lang="ru-RU" dirty="0"/>
              <a:t>4.  Ориентация всех программ помощи на сильные стороны и интересы человека с аутизмом для компенсации слабых сторон. </a:t>
            </a:r>
          </a:p>
        </p:txBody>
      </p:sp>
    </p:spTree>
    <p:extLst>
      <p:ext uri="{BB962C8B-B14F-4D97-AF65-F5344CB8AC3E}">
        <p14:creationId xmlns:p14="http://schemas.microsoft.com/office/powerpoint/2010/main" val="422956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Холдинг-терапия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00808"/>
            <a:ext cx="5400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Ребенок должен сидеть у матери на коленях так, чтобы у нее была возможность посмотреть ему в глаза. Не ослабляя объятий, несмотря на сопротивление ребенка, мать говорит о своих чувствах и своей любви к ребенку и о том, как она хочет преодолеть ту или иную проблему.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705"/>
          <a:stretch/>
        </p:blipFill>
        <p:spPr>
          <a:xfrm>
            <a:off x="6732240" y="4210050"/>
            <a:ext cx="1309101" cy="19184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58698" y="2160494"/>
            <a:ext cx="1905000" cy="13536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91075" y="4223497"/>
            <a:ext cx="1269066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49" b="-1"/>
          <a:stretch/>
        </p:blipFill>
        <p:spPr>
          <a:xfrm>
            <a:off x="2810671" y="4210050"/>
            <a:ext cx="1253353" cy="19135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9552" y="4210050"/>
            <a:ext cx="152233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8366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Сенсорная интеграция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632448"/>
            <a:ext cx="637559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Сенсорная интеграция – терапевтический метод, направленный на работу с телом ребенка. </a:t>
            </a:r>
            <a:endParaRPr lang="en-US" dirty="0" smtClean="0"/>
          </a:p>
          <a:p>
            <a:r>
              <a:rPr lang="ru-RU" dirty="0" smtClean="0"/>
              <a:t>Ребенку </a:t>
            </a:r>
            <a:r>
              <a:rPr lang="ru-RU" dirty="0"/>
              <a:t>предлагается «взаимодействовать» со специально оборудованным помещением, где он в игре совместно со взрослыми выполняет специально подобранные упражнения на зрительно-моторную координацию, ориентацию тела в пространстве, тактильную чувствительность. Тем самым стимулируется работа органов чувств в условиях координации различных сенсорных систем.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9032" y="2236670"/>
            <a:ext cx="1911102" cy="27915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1688232"/>
            <a:ext cx="2592288" cy="19442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9319" y="1688232"/>
            <a:ext cx="2920888" cy="19442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9862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b="1" u="sng" dirty="0"/>
              <a:t>Поведенческая терапия для </a:t>
            </a:r>
            <a:r>
              <a:rPr lang="ru-RU" b="1" u="sng" dirty="0" err="1"/>
              <a:t>аутистов</a:t>
            </a:r>
            <a:r>
              <a:rPr lang="ru-RU" b="1" u="sng" dirty="0"/>
              <a:t> (АВА терапия)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288" y="1700808"/>
            <a:ext cx="1392854" cy="4373563"/>
          </a:xfrm>
        </p:spPr>
      </p:pic>
      <p:sp>
        <p:nvSpPr>
          <p:cNvPr id="3" name="Прямоугольник 2"/>
          <p:cNvSpPr/>
          <p:nvPr/>
        </p:nvSpPr>
        <p:spPr>
          <a:xfrm>
            <a:off x="395536" y="1916832"/>
            <a:ext cx="55446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Поведенческая терапия для </a:t>
            </a:r>
            <a:r>
              <a:rPr lang="ru-RU" dirty="0" err="1"/>
              <a:t>аутистов</a:t>
            </a:r>
            <a:r>
              <a:rPr lang="ru-RU" dirty="0"/>
              <a:t> по программе АВА построена на идее, что любое поведение человека влечет за собой определенные последствия, и, когда ребенку это нравится, он станет повторять это поведение, а когда не нравится, не станет.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3861048"/>
            <a:ext cx="2880320" cy="19226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2356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Рекомендации по работе с детьми-</a:t>
            </a:r>
            <a:r>
              <a:rPr lang="ru-RU" dirty="0" err="1"/>
              <a:t>аутистами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0" y="2266791"/>
            <a:ext cx="4572000" cy="33451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53569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Что делать, если такой ребенок уже есть в детском коллективе?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712968" cy="49887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Взаимодействуйте </a:t>
            </a:r>
            <a:r>
              <a:rPr lang="ru-RU" dirty="0"/>
              <a:t>с ребёнком, только когда он готов к этому.</a:t>
            </a:r>
          </a:p>
          <a:p>
            <a:r>
              <a:rPr lang="ru-RU" dirty="0"/>
              <a:t>Вступайте в тактильный контакт с ребёнком, только когда он сам просит об </a:t>
            </a:r>
            <a:r>
              <a:rPr lang="ru-RU" dirty="0" smtClean="0"/>
              <a:t>этом</a:t>
            </a:r>
            <a:r>
              <a:rPr lang="ru-RU" dirty="0"/>
              <a:t>.</a:t>
            </a:r>
            <a:endParaRPr lang="en-US" dirty="0" smtClean="0"/>
          </a:p>
          <a:p>
            <a:r>
              <a:rPr lang="ru-RU" dirty="0" smtClean="0"/>
              <a:t>Научитесь </a:t>
            </a:r>
            <a:r>
              <a:rPr lang="ru-RU" dirty="0"/>
              <a:t>улавливать изменения в поведении ребенка, не давайте ему выйти в деструктивную деятельность.</a:t>
            </a:r>
          </a:p>
          <a:p>
            <a:r>
              <a:rPr lang="ru-RU" dirty="0" smtClean="0"/>
              <a:t>Придерживайтесь </a:t>
            </a:r>
            <a:r>
              <a:rPr lang="ru-RU" dirty="0"/>
              <a:t>определенного режима дня.</a:t>
            </a:r>
          </a:p>
          <a:p>
            <a:r>
              <a:rPr lang="ru-RU" dirty="0" smtClean="0"/>
              <a:t>Соблюдайте </a:t>
            </a:r>
            <a:r>
              <a:rPr lang="ru-RU" dirty="0"/>
              <a:t>ежедневные ритуалы.</a:t>
            </a:r>
          </a:p>
          <a:p>
            <a:r>
              <a:rPr lang="ru-RU" dirty="0" smtClean="0"/>
              <a:t>Не </a:t>
            </a:r>
            <a:r>
              <a:rPr lang="ru-RU" dirty="0"/>
              <a:t>трогайте ребенка.</a:t>
            </a:r>
          </a:p>
          <a:p>
            <a:r>
              <a:rPr lang="ru-RU" dirty="0" smtClean="0"/>
              <a:t>Принимайте </a:t>
            </a:r>
            <a:r>
              <a:rPr lang="ru-RU" dirty="0"/>
              <a:t>его таким, какой он есть.</a:t>
            </a:r>
          </a:p>
          <a:p>
            <a:r>
              <a:rPr lang="ru-RU" dirty="0" smtClean="0"/>
              <a:t>Не </a:t>
            </a:r>
            <a:r>
              <a:rPr lang="ru-RU" dirty="0"/>
              <a:t>повышайте голос и не издавайте громких звуков.</a:t>
            </a:r>
          </a:p>
          <a:p>
            <a:r>
              <a:rPr lang="ru-RU" dirty="0" smtClean="0"/>
              <a:t>Не </a:t>
            </a:r>
            <a:r>
              <a:rPr lang="ru-RU" dirty="0"/>
              <a:t>выпускайте ребенка из поля своего зрения. Ребенок должен понимать, что всегда может подойти к вам.</a:t>
            </a:r>
          </a:p>
          <a:p>
            <a:r>
              <a:rPr lang="ru-RU" dirty="0" smtClean="0"/>
              <a:t>Найдите </a:t>
            </a:r>
            <a:r>
              <a:rPr lang="ru-RU" dirty="0"/>
              <a:t>общий способ сказать «нет», «да» и «дай».</a:t>
            </a:r>
          </a:p>
          <a:p>
            <a:r>
              <a:rPr lang="ru-RU" dirty="0" smtClean="0"/>
              <a:t>Совместно </a:t>
            </a:r>
            <a:r>
              <a:rPr lang="ru-RU" dirty="0"/>
              <a:t>с ребенком создайте «укромное место», где ребенок может посидеть один и никто не будет ему мешать.</a:t>
            </a:r>
          </a:p>
          <a:p>
            <a:r>
              <a:rPr lang="ru-RU" dirty="0" smtClean="0"/>
              <a:t>Все </a:t>
            </a:r>
            <a:r>
              <a:rPr lang="ru-RU" dirty="0"/>
              <a:t>общение и обучение можно вести через игрушку, значимую для ребенка.</a:t>
            </a:r>
          </a:p>
          <a:p>
            <a:endParaRPr lang="ru-RU" dirty="0"/>
          </a:p>
        </p:txBody>
      </p:sp>
      <p:pic>
        <p:nvPicPr>
          <p:cNvPr id="1029" name="Picture 5" descr="C:\Users\admin.admin-ПК\Downloads\ca0411autism_3_15611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280" y="3212976"/>
            <a:ext cx="1561356" cy="10409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42313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Во что играть с маленьким ребёнком-</a:t>
            </a:r>
            <a:r>
              <a:rPr lang="ru-RU" sz="2800" dirty="0" err="1"/>
              <a:t>аутистом</a:t>
            </a:r>
            <a:r>
              <a:rPr lang="ru-RU" sz="2800" dirty="0"/>
              <a:t>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2756520"/>
          </a:xfrm>
        </p:spPr>
        <p:txBody>
          <a:bodyPr/>
          <a:lstStyle/>
          <a:p>
            <a:r>
              <a:rPr lang="ru-RU" dirty="0" smtClean="0"/>
              <a:t>хороводные </a:t>
            </a:r>
            <a:r>
              <a:rPr lang="ru-RU" dirty="0"/>
              <a:t>игры,</a:t>
            </a:r>
          </a:p>
          <a:p>
            <a:r>
              <a:rPr lang="ru-RU" dirty="0" smtClean="0"/>
              <a:t>игры </a:t>
            </a:r>
            <a:r>
              <a:rPr lang="ru-RU" dirty="0"/>
              <a:t>с правилами,</a:t>
            </a:r>
          </a:p>
          <a:p>
            <a:r>
              <a:rPr lang="ru-RU" dirty="0" smtClean="0"/>
              <a:t>мыльные </a:t>
            </a:r>
            <a:r>
              <a:rPr lang="ru-RU" dirty="0"/>
              <a:t>пузыри,</a:t>
            </a:r>
          </a:p>
          <a:p>
            <a:r>
              <a:rPr lang="ru-RU" dirty="0" smtClean="0"/>
              <a:t>игры </a:t>
            </a:r>
            <a:r>
              <a:rPr lang="ru-RU" dirty="0"/>
              <a:t>с водой,</a:t>
            </a:r>
          </a:p>
          <a:p>
            <a:r>
              <a:rPr lang="ru-RU" dirty="0" smtClean="0"/>
              <a:t>игры</a:t>
            </a:r>
            <a:r>
              <a:rPr lang="ru-RU" dirty="0"/>
              <a:t>, направленные на развитие мелкой </a:t>
            </a:r>
            <a:r>
              <a:rPr lang="ru-RU" dirty="0" smtClean="0"/>
              <a:t>моторики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6" y="4581128"/>
            <a:ext cx="4334788" cy="19419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5928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учить ребёнка-</a:t>
            </a:r>
            <a:r>
              <a:rPr lang="ru-RU" dirty="0" err="1"/>
              <a:t>аутиста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доносить </a:t>
            </a:r>
            <a:r>
              <a:rPr lang="ru-RU" dirty="0"/>
              <a:t>информацию через схемы, наглядные картинки,</a:t>
            </a:r>
          </a:p>
          <a:p>
            <a:r>
              <a:rPr lang="ru-RU" dirty="0" smtClean="0"/>
              <a:t>избегать </a:t>
            </a:r>
            <a:r>
              <a:rPr lang="ru-RU" dirty="0"/>
              <a:t>переутомления,</a:t>
            </a:r>
          </a:p>
          <a:p>
            <a:r>
              <a:rPr lang="ru-RU" dirty="0" smtClean="0"/>
              <a:t>четко </a:t>
            </a:r>
            <a:r>
              <a:rPr lang="ru-RU" dirty="0"/>
              <a:t>организовывать пространство,</a:t>
            </a:r>
          </a:p>
          <a:p>
            <a:r>
              <a:rPr lang="ru-RU" dirty="0" smtClean="0"/>
              <a:t>использовать </a:t>
            </a:r>
            <a:r>
              <a:rPr lang="ru-RU" dirty="0"/>
              <a:t>подписанные системы хранения,</a:t>
            </a:r>
          </a:p>
          <a:p>
            <a:r>
              <a:rPr lang="ru-RU" dirty="0" smtClean="0"/>
              <a:t>подписывать </a:t>
            </a:r>
            <a:r>
              <a:rPr lang="ru-RU" dirty="0"/>
              <a:t>предметы, которыми пользуется ребенок,</a:t>
            </a:r>
          </a:p>
          <a:p>
            <a:r>
              <a:rPr lang="ru-RU" dirty="0" smtClean="0"/>
              <a:t>обращаться </a:t>
            </a:r>
            <a:r>
              <a:rPr lang="ru-RU" dirty="0"/>
              <a:t>к ребенку по имени,</a:t>
            </a:r>
          </a:p>
          <a:p>
            <a:r>
              <a:rPr lang="ru-RU" dirty="0" smtClean="0"/>
              <a:t>обучать </a:t>
            </a:r>
            <a:r>
              <a:rPr lang="ru-RU" dirty="0"/>
              <a:t>навыкам самообслуживания и бытовой ориентировки,</a:t>
            </a:r>
          </a:p>
          <a:p>
            <a:r>
              <a:rPr lang="ru-RU" dirty="0" smtClean="0"/>
              <a:t>осваивать </a:t>
            </a:r>
            <a:r>
              <a:rPr lang="ru-RU" dirty="0"/>
              <a:t>деятельность частями, этапами, затем объединять в целое</a:t>
            </a:r>
            <a:r>
              <a:rPr lang="ru-RU" dirty="0" smtClean="0"/>
              <a:t>,</a:t>
            </a:r>
            <a:endParaRPr lang="en-US" dirty="0" smtClean="0"/>
          </a:p>
          <a:p>
            <a:r>
              <a:rPr lang="ru-RU" dirty="0" smtClean="0"/>
              <a:t>использовать </a:t>
            </a:r>
            <a:r>
              <a:rPr lang="ru-RU" dirty="0"/>
              <a:t>подкрепление правильного </a:t>
            </a:r>
            <a:endParaRPr lang="ru-RU" dirty="0" smtClean="0"/>
          </a:p>
          <a:p>
            <a:r>
              <a:rPr lang="ru-RU" dirty="0" smtClean="0"/>
              <a:t>действия </a:t>
            </a:r>
            <a:r>
              <a:rPr lang="ru-RU" dirty="0"/>
              <a:t>(вкусным поощрением, </a:t>
            </a:r>
            <a:endParaRPr lang="ru-RU" dirty="0" smtClean="0"/>
          </a:p>
          <a:p>
            <a:r>
              <a:rPr lang="ru-RU" dirty="0" smtClean="0"/>
              <a:t>объятием</a:t>
            </a:r>
            <a:r>
              <a:rPr lang="ru-RU" dirty="0"/>
              <a:t>, стимулом),</a:t>
            </a:r>
          </a:p>
          <a:p>
            <a:r>
              <a:rPr lang="ru-RU" dirty="0" smtClean="0"/>
              <a:t>постоянно </a:t>
            </a:r>
            <a:r>
              <a:rPr lang="ru-RU" dirty="0"/>
              <a:t>развивать крупную и </a:t>
            </a:r>
            <a:endParaRPr lang="ru-RU" dirty="0" smtClean="0"/>
          </a:p>
          <a:p>
            <a:r>
              <a:rPr lang="ru-RU" dirty="0" smtClean="0"/>
              <a:t>мелкую </a:t>
            </a:r>
            <a:r>
              <a:rPr lang="ru-RU" dirty="0"/>
              <a:t>моторику.</a:t>
            </a:r>
          </a:p>
          <a:p>
            <a:endParaRPr lang="ru-RU" dirty="0"/>
          </a:p>
        </p:txBody>
      </p:sp>
      <p:pic>
        <p:nvPicPr>
          <p:cNvPr id="4" name="Picture 2" descr="C:\Users\admin.admin-ПК\Downloads\autismochild650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4581128"/>
            <a:ext cx="2922269" cy="19646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69753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участие 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7784" y="2420888"/>
            <a:ext cx="3939148" cy="29567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81187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19672" y="1988840"/>
            <a:ext cx="5717075" cy="37722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7802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2656" y="2150205"/>
            <a:ext cx="3218688" cy="3578352"/>
          </a:xfrm>
        </p:spPr>
      </p:pic>
    </p:spTree>
    <p:extLst>
      <p:ext uri="{BB962C8B-B14F-4D97-AF65-F5344CB8AC3E}">
        <p14:creationId xmlns:p14="http://schemas.microsoft.com/office/powerpoint/2010/main" val="403024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 такое аутизм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9752" y="2492896"/>
            <a:ext cx="4475515" cy="25174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968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Аутизм – это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712968" cy="4373563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крайняя </a:t>
            </a:r>
            <a:r>
              <a:rPr lang="ru-RU" dirty="0"/>
              <a:t>форма нарушения контактов, уход от реальности в мир собственных </a:t>
            </a:r>
            <a:r>
              <a:rPr lang="ru-RU" dirty="0" smtClean="0"/>
              <a:t>переживаний.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постоянное </a:t>
            </a:r>
            <a:r>
              <a:rPr lang="ru-RU" dirty="0"/>
              <a:t>нарушение развития, которое проявляется в течение первых трех лет жизни и является следствием неврологического </a:t>
            </a:r>
            <a:r>
              <a:rPr lang="ru-RU" dirty="0" smtClean="0"/>
              <a:t>расстройства.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нарушение </a:t>
            </a:r>
            <a:r>
              <a:rPr lang="ru-RU" dirty="0"/>
              <a:t>развития. Дефект в системе, отвечающей за восприятие </a:t>
            </a:r>
            <a:r>
              <a:rPr lang="ru-RU" dirty="0" smtClean="0"/>
              <a:t>внешних </a:t>
            </a:r>
            <a:r>
              <a:rPr lang="ru-RU" dirty="0"/>
              <a:t>стимулов, который заставляет ребенка обостренно реагировать на одни явления внешнего мира и почти не замечать </a:t>
            </a:r>
            <a:r>
              <a:rPr lang="ru-RU" dirty="0" smtClean="0"/>
              <a:t>другие.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567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Особенности поведения особого ребенка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5700" y="2034381"/>
            <a:ext cx="1752600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Стрелка вправо 4"/>
          <p:cNvSpPr/>
          <p:nvPr/>
        </p:nvSpPr>
        <p:spPr>
          <a:xfrm rot="11449301">
            <a:off x="2578203" y="2105776"/>
            <a:ext cx="5760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0800000">
            <a:off x="2426179" y="3007597"/>
            <a:ext cx="5760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0117217">
            <a:off x="2477347" y="3941023"/>
            <a:ext cx="5760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9945434">
            <a:off x="2714211" y="4807147"/>
            <a:ext cx="5760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20472344">
            <a:off x="6057087" y="2105775"/>
            <a:ext cx="5760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21345084">
            <a:off x="6141119" y="3040500"/>
            <a:ext cx="5760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709734">
            <a:off x="6099833" y="3924546"/>
            <a:ext cx="5760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561856">
            <a:off x="6141119" y="4799926"/>
            <a:ext cx="5760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4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Этапы помощи ребенку с аутизмом</a:t>
            </a:r>
            <a:r>
              <a:rPr lang="ru-RU" sz="3100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 rot="11869221">
            <a:off x="3798581" y="4099574"/>
            <a:ext cx="1428111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920048" y="2240868"/>
            <a:ext cx="1372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6852995" y="3342424"/>
            <a:ext cx="336073" cy="214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90673" y="1700808"/>
            <a:ext cx="3240360" cy="13681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посетить невролога (исключить проблемы, связанные с развитием голоного мозга</a:t>
            </a:r>
            <a:r>
              <a:rPr lang="ru-RU" dirty="0" smtClean="0"/>
              <a:t>)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1732846" y="4817958"/>
            <a:ext cx="27770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508104" y="1682146"/>
            <a:ext cx="3240360" cy="13681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  <a:p>
            <a:r>
              <a:rPr lang="ru-RU" dirty="0"/>
              <a:t>посетить детского психиатра </a:t>
            </a:r>
            <a:r>
              <a:rPr lang="ru-RU" dirty="0" smtClean="0"/>
              <a:t>  </a:t>
            </a:r>
            <a:r>
              <a:rPr lang="ru-RU" dirty="0"/>
              <a:t>(он поставит </a:t>
            </a:r>
            <a:r>
              <a:rPr lang="ru-RU" dirty="0" smtClean="0"/>
              <a:t>диагноз)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474279" y="3789040"/>
            <a:ext cx="3240360" cy="13681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пройти аппаратные обследование </a:t>
            </a:r>
            <a:r>
              <a:rPr lang="ru-RU" dirty="0" smtClean="0"/>
              <a:t>   </a:t>
            </a:r>
            <a:r>
              <a:rPr lang="ru-RU" dirty="0"/>
              <a:t>(</a:t>
            </a:r>
            <a:r>
              <a:rPr lang="ru-RU" dirty="0" err="1"/>
              <a:t>ээг</a:t>
            </a:r>
            <a:r>
              <a:rPr lang="ru-RU" dirty="0"/>
              <a:t>, </a:t>
            </a:r>
            <a:r>
              <a:rPr lang="ru-RU" dirty="0" err="1"/>
              <a:t>мрт</a:t>
            </a:r>
            <a:r>
              <a:rPr lang="ru-RU" dirty="0"/>
              <a:t>, </a:t>
            </a:r>
            <a:r>
              <a:rPr lang="ru-RU" dirty="0" err="1"/>
              <a:t>узи</a:t>
            </a:r>
            <a:r>
              <a:rPr lang="ru-RU" dirty="0"/>
              <a:t> головного мозга</a:t>
            </a:r>
            <a:r>
              <a:rPr lang="ru-RU" dirty="0" smtClean="0"/>
              <a:t>)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69982" y="3281640"/>
            <a:ext cx="3240360" cy="13681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обратиться за консультацией к </a:t>
            </a:r>
            <a:r>
              <a:rPr lang="ru-RU" dirty="0" smtClean="0"/>
              <a:t>   </a:t>
            </a:r>
            <a:r>
              <a:rPr lang="ru-RU" dirty="0"/>
              <a:t>клиническому психологу, учителю-дефектологу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5301208"/>
            <a:ext cx="3240360" cy="13681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начать работу с </a:t>
            </a:r>
            <a:r>
              <a:rPr lang="ru-RU" dirty="0" smtClean="0"/>
              <a:t>соответствующим </a:t>
            </a:r>
            <a:r>
              <a:rPr lang="ru-RU" dirty="0"/>
              <a:t>специалистом.</a:t>
            </a:r>
          </a:p>
        </p:txBody>
      </p:sp>
      <p:pic>
        <p:nvPicPr>
          <p:cNvPr id="24" name="Picture 4" descr="C:\Users\admin.admin-ПК\Downloads\f_17954919921348842194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5277443"/>
            <a:ext cx="3240360" cy="13919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76558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Способы работы с детьми-</a:t>
            </a:r>
            <a:r>
              <a:rPr lang="ru-RU" sz="2800" b="1" dirty="0" err="1"/>
              <a:t>аутистами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3750" y="1752600"/>
            <a:ext cx="4236499" cy="4373563"/>
          </a:xfrm>
        </p:spPr>
      </p:pic>
    </p:spTree>
    <p:extLst>
      <p:ext uri="{BB962C8B-B14F-4D97-AF65-F5344CB8AC3E}">
        <p14:creationId xmlns:p14="http://schemas.microsoft.com/office/powerpoint/2010/main" val="30402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Арт-терапия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59" y="1916832"/>
            <a:ext cx="2494929" cy="18722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3888" y="1772816"/>
            <a:ext cx="2440298" cy="18302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4208" y="1916832"/>
            <a:ext cx="2230884" cy="19147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4397942"/>
            <a:ext cx="2664296" cy="17750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2850" y="4397198"/>
            <a:ext cx="2133600" cy="1859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0744" y="4159109"/>
            <a:ext cx="1326586" cy="19828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4047161" y="3765796"/>
            <a:ext cx="1656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живопись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3950462"/>
            <a:ext cx="1152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музыка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19473" y="6262618"/>
            <a:ext cx="1152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танцы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005907" y="3974443"/>
            <a:ext cx="1152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театр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444208" y="6386433"/>
            <a:ext cx="2664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занятия с глиной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24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175</TotalTime>
  <Words>607</Words>
  <Application>Microsoft Office PowerPoint</Application>
  <PresentationFormat>Экран (4:3)</PresentationFormat>
  <Paragraphs>81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Аптека</vt:lpstr>
      <vt:lpstr>ПОРТРЕТ аутистА</vt:lpstr>
      <vt:lpstr>Презентация PowerPoint</vt:lpstr>
      <vt:lpstr>Презентация PowerPoint</vt:lpstr>
      <vt:lpstr>Что такое аутизм</vt:lpstr>
      <vt:lpstr>Аутизм – это </vt:lpstr>
      <vt:lpstr>Особенности поведения особого ребенка</vt:lpstr>
      <vt:lpstr>Этапы помощи ребенку с аутизмом: </vt:lpstr>
      <vt:lpstr>Способы работы с детьми-аутистами </vt:lpstr>
      <vt:lpstr>Арт-терапия </vt:lpstr>
      <vt:lpstr>анималотерапия</vt:lpstr>
      <vt:lpstr>Концепция ТЕАССН </vt:lpstr>
      <vt:lpstr>Холдинг-терапия </vt:lpstr>
      <vt:lpstr>Сенсорная интеграция </vt:lpstr>
      <vt:lpstr>Поведенческая терапия для аутистов (АВА терапия) </vt:lpstr>
      <vt:lpstr>Рекомендации по работе с детьми-аутистами</vt:lpstr>
      <vt:lpstr>Что делать, если такой ребенок уже есть в детском коллективе? </vt:lpstr>
      <vt:lpstr>Во что играть с маленьким ребёнком-аутистом: </vt:lpstr>
      <vt:lpstr>Как учить ребёнка-аутиста: </vt:lpstr>
      <vt:lpstr>Спасибо за участие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помочь ребенку-аутисту</dc:title>
  <dc:creator>Анна</dc:creator>
  <cp:lastModifiedBy>User</cp:lastModifiedBy>
  <cp:revision>27</cp:revision>
  <dcterms:created xsi:type="dcterms:W3CDTF">2014-05-22T18:45:06Z</dcterms:created>
  <dcterms:modified xsi:type="dcterms:W3CDTF">2014-10-27T17:33:53Z</dcterms:modified>
</cp:coreProperties>
</file>